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7.xml" Type="http://schemas.openxmlformats.org/officeDocument/2006/relationships/slide" Id="rId12"/><Relationship Target="presProps.xml" Type="http://schemas.openxmlformats.org/officeDocument/2006/relationships/presProps" Id="rId2"/><Relationship Target="theme/theme1.xml" Type="http://schemas.openxmlformats.org/officeDocument/2006/relationships/theme" Id="rId1"/><Relationship Target="slides/slide5.xml" Type="http://schemas.openxmlformats.org/officeDocument/2006/relationships/slide" Id="rId10"/><Relationship Target="slideMasters/slideMaster1.xml" Type="http://schemas.openxmlformats.org/officeDocument/2006/relationships/slideMaster" Id="rId4"/><Relationship Target="slides/slide6.xml" Type="http://schemas.openxmlformats.org/officeDocument/2006/relationships/slide" Id="rId11"/><Relationship Target="tableStyles.xml" Type="http://schemas.openxmlformats.org/officeDocument/2006/relationships/tableStyles" Id="rId3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y="1046558" x="685800"/>
            <a:ext cy="1102500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1pPr>
            <a:lvl2pPr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2pPr>
            <a:lvl3pPr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3pPr>
            <a:lvl4pPr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4pPr>
            <a:lvl5pPr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5pPr>
            <a:lvl6pPr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6pPr>
            <a:lvl7pPr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7pPr>
            <a:lvl8pPr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8pPr>
            <a:lvl9pPr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y="2182817" x="685800"/>
            <a:ext cy="838799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buSzPct val="100000"/>
              <a:buNone/>
              <a:defRPr sz="3200"/>
            </a:lvl2pPr>
            <a:lvl3pPr>
              <a:spcBef>
                <a:spcPts val="0"/>
              </a:spcBef>
              <a:buSzPct val="100000"/>
              <a:buNone/>
              <a:defRPr sz="3200"/>
            </a:lvl3pPr>
            <a:lvl4pPr>
              <a:spcBef>
                <a:spcPts val="0"/>
              </a:spcBef>
              <a:buSzPct val="100000"/>
              <a:buNone/>
              <a:defRPr sz="3200"/>
            </a:lvl4pPr>
            <a:lvl5pPr>
              <a:spcBef>
                <a:spcPts val="0"/>
              </a:spcBef>
              <a:buSzPct val="100000"/>
              <a:buNone/>
              <a:defRPr sz="3200"/>
            </a:lvl5pPr>
            <a:lvl6pPr>
              <a:spcBef>
                <a:spcPts val="0"/>
              </a:spcBef>
              <a:buSzPct val="100000"/>
              <a:buNone/>
              <a:defRPr sz="3200"/>
            </a:lvl6pPr>
            <a:lvl7pPr>
              <a:spcBef>
                <a:spcPts val="0"/>
              </a:spcBef>
              <a:buSzPct val="100000"/>
              <a:buNone/>
              <a:defRPr sz="3200"/>
            </a:lvl7pPr>
            <a:lvl8pPr>
              <a:spcBef>
                <a:spcPts val="0"/>
              </a:spcBef>
              <a:buSzPct val="100000"/>
              <a:buNone/>
              <a:defRPr sz="3200"/>
            </a:lvl8pPr>
            <a:lvl9pPr>
              <a:spcBef>
                <a:spcPts val="0"/>
              </a:spcBef>
              <a:buSzPct val="100000"/>
              <a:buNone/>
              <a:defRPr sz="3200"/>
            </a:lvl9pPr>
          </a:lstStyle>
          <a:p/>
        </p:txBody>
      </p:sp>
      <p:grpSp>
        <p:nvGrpSpPr>
          <p:cNvPr id="11" name="Shape 11"/>
          <p:cNvGrpSpPr/>
          <p:nvPr/>
        </p:nvGrpSpPr>
        <p:grpSpPr>
          <a:xfrm>
            <a:off y="3461599" x="0"/>
            <a:ext cy="1647971" cx="9144000"/>
            <a:chOff y="3690482" x="0"/>
            <a:chExt cy="850171" cx="9144000"/>
          </a:xfrm>
        </p:grpSpPr>
        <p:sp>
          <p:nvSpPr>
            <p:cNvPr id="12" name="Shape 12"/>
            <p:cNvSpPr/>
            <p:nvPr/>
          </p:nvSpPr>
          <p:spPr>
            <a:xfrm>
              <a:off y="4419321" x="0"/>
              <a:ext cy="72000" cx="9144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y="3774403" x="0"/>
              <a:ext cy="118500" cx="914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y="3875339" x="0"/>
              <a:ext cy="116699" cx="914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y="3956051" x="0"/>
              <a:ext cy="182400" cx="9144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y="4186767" x="0"/>
              <a:ext cy="133799" cx="914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y="4320625" x="0"/>
              <a:ext cy="72000" cx="914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y="4478853" x="0"/>
              <a:ext cy="61800" cx="914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y="3690482" x="0"/>
              <a:ext cy="45600" cx="91440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>
                <a:solidFill>
                  <a:srgbClr val="FFA711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FFA711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FFA711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FFA711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FFA711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FFA711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FFA711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FFA711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FFA711"/>
                </a:solidFill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y="1200150" x="457200"/>
            <a:ext cy="32669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grpSp>
        <p:nvGrpSpPr>
          <p:cNvPr id="23" name="Shape 23"/>
          <p:cNvGrpSpPr/>
          <p:nvPr/>
        </p:nvGrpSpPr>
        <p:grpSpPr>
          <a:xfrm>
            <a:off y="4559110" x="0"/>
            <a:ext cy="584536" cx="9144000"/>
            <a:chOff y="3690482" x="0"/>
            <a:chExt cy="301556" cx="9144000"/>
          </a:xfrm>
        </p:grpSpPr>
        <p:sp>
          <p:nvSpPr>
            <p:cNvPr id="24" name="Shape 24"/>
            <p:cNvSpPr/>
            <p:nvPr/>
          </p:nvSpPr>
          <p:spPr>
            <a:xfrm>
              <a:off y="3774403" x="0"/>
              <a:ext cy="118500" cx="914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y="3875339" x="0"/>
              <a:ext cy="116699" cx="9144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y="3690482" x="0"/>
              <a:ext cy="45600" cx="91440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y="1200150" x="457200"/>
            <a:ext cy="3266999" cx="40385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y="1200150" x="4648200"/>
            <a:ext cy="3266999" cx="40385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  <p:grpSp>
        <p:nvGrpSpPr>
          <p:cNvPr id="31" name="Shape 31"/>
          <p:cNvGrpSpPr/>
          <p:nvPr/>
        </p:nvGrpSpPr>
        <p:grpSpPr>
          <a:xfrm>
            <a:off y="4559110" x="0"/>
            <a:ext cy="584536" cx="9144000"/>
            <a:chOff y="3690482" x="0"/>
            <a:chExt cy="301556" cx="9144000"/>
          </a:xfrm>
        </p:grpSpPr>
        <p:sp>
          <p:nvSpPr>
            <p:cNvPr id="32" name="Shape 32"/>
            <p:cNvSpPr/>
            <p:nvPr/>
          </p:nvSpPr>
          <p:spPr>
            <a:xfrm>
              <a:off y="3774403" x="0"/>
              <a:ext cy="118500" cx="914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y="3875339" x="0"/>
              <a:ext cy="116699" cx="9144000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y="3690482" x="0"/>
              <a:ext cy="45600" cx="91440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grpSp>
        <p:nvGrpSpPr>
          <p:cNvPr id="37" name="Shape 37"/>
          <p:cNvGrpSpPr/>
          <p:nvPr/>
        </p:nvGrpSpPr>
        <p:grpSpPr>
          <a:xfrm>
            <a:off y="4559110" x="0"/>
            <a:ext cy="584536" cx="9144000"/>
            <a:chOff y="3690482" x="0"/>
            <a:chExt cy="301556" cx="9144000"/>
          </a:xfrm>
        </p:grpSpPr>
        <p:sp>
          <p:nvSpPr>
            <p:cNvPr id="38" name="Shape 38"/>
            <p:cNvSpPr/>
            <p:nvPr/>
          </p:nvSpPr>
          <p:spPr>
            <a:xfrm>
              <a:off y="3774403" x="0"/>
              <a:ext cy="118500" cx="914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y="3875339" x="0"/>
              <a:ext cy="116699" cx="9144000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y="3690482" x="0"/>
              <a:ext cy="45600" cx="914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y="4025503" x="1792288"/>
            <a:ext cy="471899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rgbClr val="FFA711"/>
              </a:buClr>
              <a:buSzPct val="100000"/>
              <a:buNone/>
              <a:defRPr sz="1400">
                <a:solidFill>
                  <a:srgbClr val="FFA711"/>
                </a:solidFill>
              </a:defRPr>
            </a:lvl1pPr>
          </a:lstStyle>
          <a:p/>
        </p:txBody>
      </p:sp>
      <p:grpSp>
        <p:nvGrpSpPr>
          <p:cNvPr id="43" name="Shape 43"/>
          <p:cNvGrpSpPr/>
          <p:nvPr/>
        </p:nvGrpSpPr>
        <p:grpSpPr>
          <a:xfrm>
            <a:off y="4559110" x="0"/>
            <a:ext cy="584536" cx="9144000"/>
            <a:chOff y="3690482" x="0"/>
            <a:chExt cy="301556" cx="9144000"/>
          </a:xfrm>
        </p:grpSpPr>
        <p:sp>
          <p:nvSpPr>
            <p:cNvPr id="44" name="Shape 44"/>
            <p:cNvSpPr/>
            <p:nvPr/>
          </p:nvSpPr>
          <p:spPr>
            <a:xfrm>
              <a:off y="3774403" x="0"/>
              <a:ext cy="118500" cx="914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y="3875339" x="0"/>
              <a:ext cy="116699" cx="9144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y="3690482" x="0"/>
              <a:ext cy="45600" cx="91440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48" name="Shape 48"/>
          <p:cNvGrpSpPr/>
          <p:nvPr/>
        </p:nvGrpSpPr>
        <p:grpSpPr>
          <a:xfrm>
            <a:off y="3461599" x="0"/>
            <a:ext cy="1647971" cx="9144000"/>
            <a:chOff y="3690482" x="0"/>
            <a:chExt cy="850171" cx="9144000"/>
          </a:xfrm>
        </p:grpSpPr>
        <p:sp>
          <p:nvSpPr>
            <p:cNvPr id="49" name="Shape 49"/>
            <p:cNvSpPr/>
            <p:nvPr/>
          </p:nvSpPr>
          <p:spPr>
            <a:xfrm>
              <a:off y="4419321" x="0"/>
              <a:ext cy="72000" cx="9144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y="3774403" x="0"/>
              <a:ext cy="118500" cx="914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y="3875339" x="0"/>
              <a:ext cy="116699" cx="914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y="3956051" x="0"/>
              <a:ext cy="182400" cx="9144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y="4186767" x="0"/>
              <a:ext cy="133799" cx="914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y="4320625" x="0"/>
              <a:ext cy="72000" cx="914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y="4478853" x="0"/>
              <a:ext cy="61800" cx="914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y="3690482" x="0"/>
              <a:ext cy="45600" cx="91440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7E0F23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defRPr sz="32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560"/>
              </a:spcBef>
              <a:buClr>
                <a:schemeClr val="lt2"/>
              </a:buClr>
              <a:buSzPct val="100000"/>
              <a:buFont typeface="Georgia"/>
              <a:defRPr sz="28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lt2"/>
              </a:buClr>
              <a:buSzPct val="100000"/>
              <a:buFont typeface="Georgia"/>
              <a:defRPr sz="24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" name="Shape 7"/>
          <p:cNvSpPr/>
          <p:nvPr/>
        </p:nvSpPr>
        <p:spPr>
          <a:xfrm>
            <a:off y="990" x="0"/>
            <a:ext cy="88500" cx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jpg" Type="http://schemas.openxmlformats.org/officeDocument/2006/relationships/image" Id="rId4"/><Relationship Target="../media/image00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4"/><Relationship Target="../media/image05.png" Type="http://schemas.openxmlformats.org/officeDocument/2006/relationships/image" Id="rId3"/><Relationship Target="../media/image06.png" Type="http://schemas.openxmlformats.org/officeDocument/2006/relationships/image" Id="rId6"/><Relationship Target="../media/image01.png" Type="http://schemas.openxmlformats.org/officeDocument/2006/relationships/image" Id="rId5"/><Relationship Target="../media/image04.png" Type="http://schemas.openxmlformats.org/officeDocument/2006/relationships/image" Id="rId7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y="1046558" x="685800"/>
            <a:ext cy="11025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A711"/>
                </a:solidFill>
              </a:rPr>
              <a:t>Setting and Theme</a:t>
            </a:r>
          </a:p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y="2182817" x="685800"/>
            <a:ext cy="838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How are they related?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A711"/>
                </a:solidFill>
              </a:rPr>
              <a:t>What is Setting?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y="1297778" x="457200"/>
            <a:ext cy="1350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>
                <a:solidFill>
                  <a:schemeClr val="accent3"/>
                </a:solidFill>
              </a:rPr>
              <a:t>Setting- </a:t>
            </a:r>
            <a:r>
              <a:rPr lang="en">
                <a:solidFill>
                  <a:schemeClr val="accent3"/>
                </a:solidFill>
              </a:rPr>
              <a:t>When and where a story takes place</a:t>
            </a:r>
          </a:p>
          <a:p>
            <a:pPr rtl="0" lvl="0" indent="-4318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Location (America)</a:t>
            </a:r>
          </a:p>
          <a:p>
            <a:pPr rtl="0" lvl="0" indent="-4318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Time Period (1930’s)</a:t>
            </a:r>
          </a:p>
          <a:p>
            <a:pPr lvl="0" indent="-4318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General Situation (great depression)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y="308028" x="838200"/>
            <a:ext cy="10445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4000" lang="en">
                <a:solidFill>
                  <a:srgbClr val="FFA711"/>
                </a:solidFill>
              </a:rPr>
              <a:t>What does the setting look like </a:t>
            </a:r>
          </a:p>
          <a:p>
            <a:pPr>
              <a:spcBef>
                <a:spcPts val="0"/>
              </a:spcBef>
              <a:buNone/>
            </a:pPr>
            <a:r>
              <a:rPr sz="4000" lang="en">
                <a:solidFill>
                  <a:srgbClr val="FFA711"/>
                </a:solidFill>
              </a:rPr>
              <a:t>and what mood does it create?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y="2364576" x="457200"/>
            <a:ext cy="2331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318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Is it colorful? Warm? Bright? (Cheerful)</a:t>
            </a:r>
          </a:p>
          <a:p>
            <a:pPr rtl="0" lvl="0" indent="-4318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Is it cold? Dark? Damp? (Nightmarish)</a:t>
            </a:r>
          </a:p>
          <a:p>
            <a:pPr rtl="0" lvl="0" indent="-4318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Is it fast pace? Crowded? (Tense)</a:t>
            </a:r>
          </a:p>
          <a:p>
            <a:pPr lvl="0" indent="-4318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etc.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y="1591250" x="436650"/>
            <a:ext cy="773400" cx="8295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3000" lang="en">
                <a:solidFill>
                  <a:schemeClr val="accent3"/>
                </a:solidFill>
              </a:rPr>
              <a:t>MOOD-</a:t>
            </a:r>
            <a:r>
              <a:rPr sz="3000" lang="en">
                <a:solidFill>
                  <a:schemeClr val="accent3"/>
                </a:solidFill>
              </a:rPr>
              <a:t> The feelings aroused in the reader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500" lang="en"/>
              <a:t>What tone is used to create the mood?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1200150" x="457200"/>
            <a:ext cy="12218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2"/>
              </a:buClr>
              <a:buSzPct val="36666"/>
              <a:buFont typeface="Arial"/>
              <a:buNone/>
            </a:pPr>
            <a:r>
              <a:rPr b="1" sz="3000" lang="en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Tone-</a:t>
            </a:r>
            <a:r>
              <a:rPr sz="3000" lang="en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The manner in which an author approaches a subject, the attitude of the writer.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 txBox="1"/>
          <p:nvPr>
            <p:ph idx="2" type="body"/>
          </p:nvPr>
        </p:nvSpPr>
        <p:spPr>
          <a:xfrm>
            <a:off y="2364576" x="457200"/>
            <a:ext cy="2331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u="sng" lang="en"/>
              <a:t>Positive Tone					Negative  Tone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Cheerful							Sarcastic/Critical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Optimistic						Hopeless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Romantic							Bitter	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/>
        </p:nvSpPr>
        <p:spPr>
          <a:xfrm>
            <a:off y="129778" x="3810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3600" lang="en">
                <a:solidFill>
                  <a:srgbClr val="FFA711"/>
                </a:solidFill>
              </a:rPr>
              <a:t>Tone &amp; Mood: What’s the difference?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y="1280450" x="4314250"/>
            <a:ext cy="3520799" cx="4296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600"/>
              </a:spcBef>
              <a:buNone/>
            </a:pPr>
            <a:r>
              <a:rPr sz="3000" lang="en">
                <a:solidFill>
                  <a:schemeClr val="accent3"/>
                </a:solidFill>
              </a:rPr>
              <a:t>Whereas the tone deals with what the </a:t>
            </a:r>
            <a:r>
              <a:rPr u="sng" b="1" sz="3000" lang="en">
                <a:solidFill>
                  <a:schemeClr val="accent3"/>
                </a:solidFill>
              </a:rPr>
              <a:t>author thinks</a:t>
            </a:r>
            <a:r>
              <a:rPr sz="3000" lang="en">
                <a:solidFill>
                  <a:schemeClr val="accent3"/>
                </a:solidFill>
              </a:rPr>
              <a:t> about the text, mood deals with how the </a:t>
            </a:r>
            <a:r>
              <a:rPr u="sng" b="1" sz="3000" lang="en">
                <a:solidFill>
                  <a:schemeClr val="accent3"/>
                </a:solidFill>
              </a:rPr>
              <a:t>reader feels</a:t>
            </a:r>
            <a:r>
              <a:rPr u="sng" sz="3000" lang="en">
                <a:solidFill>
                  <a:schemeClr val="accent3"/>
                </a:solidFill>
              </a:rPr>
              <a:t>.</a:t>
            </a:r>
            <a:r>
              <a:rPr sz="3000" lang="en">
                <a:solidFill>
                  <a:schemeClr val="accent3"/>
                </a:solidFill>
              </a:rPr>
              <a:t> 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07050" x="353800"/>
            <a:ext cy="2777550" cx="346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does location portray?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1169600" x="95200"/>
            <a:ext cy="23684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500" lang="en"/>
              <a:t>A Messy Bedroom→ Chaos and disorganization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500"/>
          </a:p>
          <a:p>
            <a:pPr rtl="0">
              <a:spcBef>
                <a:spcPts val="0"/>
              </a:spcBef>
              <a:buNone/>
            </a:pPr>
            <a:r>
              <a:rPr sz="2500" lang="en"/>
              <a:t>A Snowy Forest→ Cold and Lonely</a:t>
            </a:r>
          </a:p>
          <a:p>
            <a:pPr>
              <a:spcBef>
                <a:spcPts val="0"/>
              </a:spcBef>
              <a:buNone/>
            </a:pPr>
            <a:r>
              <a:rPr sz="2500" lang="en"/>
              <a:t>Setting Sun on Beach→ Calm and/or death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283325" x="980975"/>
            <a:ext cy="1175675" cx="340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895649" x="6365466"/>
            <a:ext cy="1860174" cx="2480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does clothing say?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86050" x="381800"/>
            <a:ext cy="1628550" cx="177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186050" x="3684600"/>
            <a:ext cy="1714637" cx="17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186050" x="6866575"/>
            <a:ext cy="1714649" cx="171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2731575" x="1962425"/>
            <a:ext cy="1898974" cx="189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y="2731578" x="5147240"/>
            <a:ext cy="1898974" cx="2066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color-strip">
  <a:themeElements>
    <a:clrScheme name="Custom 458">
      <a:dk1>
        <a:srgbClr val="6A0212"/>
      </a:dk1>
      <a:lt1>
        <a:srgbClr val="B43C3E"/>
      </a:lt1>
      <a:dk2>
        <a:srgbClr val="000000"/>
      </a:dk2>
      <a:lt2>
        <a:srgbClr val="E9E0C9"/>
      </a:lt2>
      <a:accent1>
        <a:srgbClr val="D60030"/>
      </a:accent1>
      <a:accent2>
        <a:srgbClr val="FFA711"/>
      </a:accent2>
      <a:accent3>
        <a:srgbClr val="709E0B"/>
      </a:accent3>
      <a:accent4>
        <a:srgbClr val="006985"/>
      </a:accent4>
      <a:accent5>
        <a:srgbClr val="3A1E5E"/>
      </a:accent5>
      <a:accent6>
        <a:srgbClr val="FF6428"/>
      </a:accent6>
      <a:hlink>
        <a:srgbClr val="CDA43D"/>
      </a:hlink>
      <a:folHlink>
        <a:srgbClr val="744F1A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